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21"/>
  </p:notesMasterIdLst>
  <p:sldIdLst>
    <p:sldId id="279" r:id="rId2"/>
    <p:sldId id="313" r:id="rId3"/>
    <p:sldId id="314" r:id="rId4"/>
    <p:sldId id="315" r:id="rId5"/>
    <p:sldId id="316" r:id="rId6"/>
    <p:sldId id="317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</p:sldIdLst>
  <p:sldSz cx="9144000" cy="6858000" type="screen4x3"/>
  <p:notesSz cx="6797675" cy="9928225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0" autoAdjust="0"/>
    <p:restoredTop sz="94655" autoAdjust="0"/>
  </p:normalViewPr>
  <p:slideViewPr>
    <p:cSldViewPr>
      <p:cViewPr varScale="1">
        <p:scale>
          <a:sx n="60" d="100"/>
          <a:sy n="60" d="100"/>
        </p:scale>
        <p:origin x="43" y="6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4194F-67BE-44F9-B708-22EDFB694E89}" type="datetimeFigureOut">
              <a:rPr lang="nb-NO" smtClean="0"/>
              <a:pPr/>
              <a:t>14.03.2023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0E780F-7B61-4F54-B93B-EEB7D13C22E9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5267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Plassholder for notat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 smtClean="0">
                <a:latin typeface="Arial" panose="020B0604020202020204" pitchFamily="34" charset="0"/>
              </a:rPr>
              <a:t>Si her at vi må vurderer hvor mange av de kommende symptomene dere skal ta opp</a:t>
            </a:r>
          </a:p>
        </p:txBody>
      </p:sp>
      <p:sp>
        <p:nvSpPr>
          <p:cNvPr id="8196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9B1BE74-5A13-4602-8FEA-5BA0CE645FDB}" type="slidenum">
              <a:rPr lang="nb-NO" altLang="nb-NO" smtClean="0"/>
              <a:pPr>
                <a:spcBef>
                  <a:spcPct val="0"/>
                </a:spcBef>
              </a:pPr>
              <a:t>2</a:t>
            </a:fld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988231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Plassholder for notat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 smtClean="0">
                <a:latin typeface="Arial" panose="020B0604020202020204" pitchFamily="34" charset="0"/>
              </a:rPr>
              <a:t>Start med å sammenfatte status. Forsikre seg om hvor pårørende er ift pasientens situasjon, samt at de er inneforståtte med at pasienten er døende. Kort lydfilen ned, unngå gjentagelser.</a:t>
            </a:r>
          </a:p>
        </p:txBody>
      </p:sp>
      <p:sp>
        <p:nvSpPr>
          <p:cNvPr id="1229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116F09-FBBB-4FBA-891E-95DC067A6E5C}" type="slidenum">
              <a:rPr lang="nb-NO" altLang="nb-NO" smtClean="0"/>
              <a:pPr>
                <a:spcBef>
                  <a:spcPct val="0"/>
                </a:spcBef>
              </a:pPr>
              <a:t>5</a:t>
            </a:fld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2691202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Plassholder for notat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 smtClean="0">
                <a:latin typeface="Arial" panose="020B0604020202020204" pitchFamily="34" charset="0"/>
              </a:rPr>
              <a:t>Skriv heller «hos en som er syk og døende»</a:t>
            </a:r>
          </a:p>
        </p:txBody>
      </p:sp>
      <p:sp>
        <p:nvSpPr>
          <p:cNvPr id="14340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82C1D56-391A-4136-AE01-FF02A4164629}" type="slidenum">
              <a:rPr lang="nb-NO" altLang="nb-NO" smtClean="0"/>
              <a:pPr>
                <a:spcBef>
                  <a:spcPct val="0"/>
                </a:spcBef>
              </a:pPr>
              <a:t>6</a:t>
            </a:fld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927369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Plassholder for notat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 smtClean="0">
                <a:latin typeface="Arial" panose="020B0604020202020204" pitchFamily="34" charset="0"/>
              </a:rPr>
              <a:t>Det er naturlig at pustemønsteret endrer seg mot slutten</a:t>
            </a:r>
          </a:p>
        </p:txBody>
      </p:sp>
      <p:sp>
        <p:nvSpPr>
          <p:cNvPr id="20484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2825814-F079-43F9-99F8-B30A2A0569A0}" type="slidenum">
              <a:rPr lang="nb-NO" altLang="nb-NO" smtClean="0"/>
              <a:pPr>
                <a:spcBef>
                  <a:spcPct val="0"/>
                </a:spcBef>
              </a:pPr>
              <a:t>11</a:t>
            </a:fld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4215196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Plassholder for notat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 smtClean="0">
                <a:latin typeface="Arial" panose="020B0604020202020204" pitchFamily="34" charset="0"/>
              </a:rPr>
              <a:t>Ta bort sugerørslikningen, sløyf punktet om sedasjon. For mye tekst, sett opp mer stikkord og snakk rundt dette. Pasienten har ikke krefter til å hoste opp slimet. Leieendring.</a:t>
            </a:r>
          </a:p>
        </p:txBody>
      </p:sp>
      <p:sp>
        <p:nvSpPr>
          <p:cNvPr id="2253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A1720A4-197F-4482-ACFE-E8C8DC7BDC37}" type="slidenum">
              <a:rPr lang="nb-NO" altLang="nb-NO" smtClean="0"/>
              <a:pPr>
                <a:spcBef>
                  <a:spcPct val="0"/>
                </a:spcBef>
              </a:pPr>
              <a:t>12</a:t>
            </a:fld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385344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Plassholder for notat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 smtClean="0">
                <a:latin typeface="Arial" panose="020B0604020202020204" pitchFamily="34" charset="0"/>
              </a:rPr>
              <a:t>I stedet for å nevne injeksjoner, sett opp et punkt tidligere hvor vi beskriver at alle emdikamentenen gis som injeksjoner.</a:t>
            </a:r>
          </a:p>
        </p:txBody>
      </p:sp>
      <p:sp>
        <p:nvSpPr>
          <p:cNvPr id="25604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4E855A4-6496-4480-8142-A3AD3077CB37}" type="slidenum">
              <a:rPr lang="nb-NO" altLang="nb-NO" smtClean="0"/>
              <a:pPr>
                <a:spcBef>
                  <a:spcPct val="0"/>
                </a:spcBef>
              </a:pPr>
              <a:t>14</a:t>
            </a:fld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571449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Plassholder for notat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 smtClean="0">
                <a:latin typeface="Arial" panose="020B0604020202020204" pitchFamily="34" charset="0"/>
              </a:rPr>
              <a:t>Ta i mot pårørendes reaksjoner på det som er sagt. Kartlegge hvordan de har det, hvordan de har oppfattet samtalen. Lag et ekstra slide på dette.</a:t>
            </a:r>
          </a:p>
        </p:txBody>
      </p:sp>
      <p:sp>
        <p:nvSpPr>
          <p:cNvPr id="29700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9776CE-9B23-454F-9C9F-CA942ED4003D}" type="slidenum">
              <a:rPr lang="nb-NO" altLang="nb-NO" smtClean="0"/>
              <a:pPr>
                <a:spcBef>
                  <a:spcPct val="0"/>
                </a:spcBef>
              </a:pPr>
              <a:t>17</a:t>
            </a:fld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949295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gradFill rotWithShape="0">
          <a:gsLst>
            <a:gs pos="0">
              <a:schemeClr val="bg1"/>
            </a:gs>
            <a:gs pos="100000">
              <a:srgbClr val="4F81BD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symbol.png"/>
          <p:cNvPicPr>
            <a:picLocks noChangeAspect="1"/>
          </p:cNvPicPr>
          <p:nvPr userDrawn="1"/>
        </p:nvPicPr>
        <p:blipFill>
          <a:blip r:embed="rId2" cstate="print"/>
          <a:srcRect l="1065" t="194" r="41312" b="43089"/>
          <a:stretch>
            <a:fillRect/>
          </a:stretch>
        </p:blipFill>
        <p:spPr bwMode="auto">
          <a:xfrm>
            <a:off x="6037263" y="3798888"/>
            <a:ext cx="3106737" cy="305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Cambria" pitchFamily="18" charset="0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Cambria" pitchFamily="18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7173F-17F8-4634-B353-2F6633CA54F0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0F88E-1F18-42F5-B0E2-0F95B8C6298D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7EEF2-210F-494C-9C9C-7C08A08A7276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70E0D-9532-4601-9F0D-2BE38502B1CE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23131-392B-4881-9529-DC1D769E2C14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55228-D5D3-44EF-82E0-643094A075AA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7600" y="784800"/>
            <a:ext cx="849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9800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674800"/>
            <a:ext cx="4040188" cy="3420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9800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674800"/>
            <a:ext cx="4041775" cy="3420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E6266-A68E-4F4F-B90B-597F812AC2D1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58853-8DF7-4913-A8A8-6331130D66CF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F12DD-1A4B-483C-881D-F67BB2A371A0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D5651-3E44-4AA6-9062-BA8477C93740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92695"/>
            <a:ext cx="5486400" cy="40348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 smtClean="0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A2BC5-6A76-4BD3-9E1A-1ECB077603A7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858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en-US" smtClean="0"/>
              <a:t>Klikk for å redigere tittelstil</a:t>
            </a:r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en-US" smtClean="0"/>
              <a:t>Klikk for å redigere tekststiler i malen</a:t>
            </a:r>
          </a:p>
          <a:p>
            <a:pPr lvl="1"/>
            <a:r>
              <a:rPr lang="nb-NO" altLang="en-US" smtClean="0"/>
              <a:t>Andre nivå</a:t>
            </a:r>
          </a:p>
          <a:p>
            <a:pPr lvl="2"/>
            <a:r>
              <a:rPr lang="nb-NO" altLang="en-US" smtClean="0"/>
              <a:t>Tredje nivå</a:t>
            </a:r>
          </a:p>
          <a:p>
            <a:pPr lvl="3"/>
            <a:r>
              <a:rPr lang="nb-NO" altLang="en-US" smtClean="0"/>
              <a:t>Fjerde nivå</a:t>
            </a:r>
          </a:p>
          <a:p>
            <a:pPr lvl="4"/>
            <a:r>
              <a:rPr lang="nb-NO" altLang="en-US" smtClean="0"/>
              <a:t>Femte nivå</a:t>
            </a:r>
            <a:endParaRPr lang="en-US" altLang="en-US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57938"/>
            <a:ext cx="19050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100" dirty="0"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19400" y="6357938"/>
            <a:ext cx="34290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100" dirty="0"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7938"/>
            <a:ext cx="19050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100">
                <a:cs typeface="+mn-cs"/>
              </a:defRPr>
            </a:lvl1pPr>
          </a:lstStyle>
          <a:p>
            <a:pPr>
              <a:defRPr/>
            </a:pPr>
            <a:fld id="{DB611E65-DACB-4672-9005-C08C59B193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Bilde 2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0363" y="360363"/>
            <a:ext cx="315753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mbria" pitchFamily="18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mbria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mbria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mbria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mbr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Lucida Sans Unicode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Lucida Sans Unicode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Lucida Sans Unicode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Lucida Sans Unicode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Cambria" pitchFamily="18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Cambria" pitchFamily="18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Cambria" pitchFamily="18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mbria" pitchFamily="18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mbria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gyldendal.no/Faglitteratur/Medisin/Laereboeker/Palliasjon2" TargetMode="Externa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hyperlink" Target="https://www.helsedirektoratet.no/veiledere/beslutningsprosesser-ved-begrensning-av-livsforlengende-behandling/Beslutningsprosesser%20ved%20begrensning%20av%20livsforlengende%20behandling%20%E2%80%93%20Veileder.pdf/_/attachment/inline/fc013b2b-2a7c-4a02-a7fd-9db5440dbf42:50436864f70ea32be7afe76975ce73349305f333/Beslutningsprosesser%20ved%20begrensning%20av%20livsforlengende%20behandling%20%E2%80%93%20Veileder.pdf" TargetMode="External"/><Relationship Id="rId5" Type="http://schemas.openxmlformats.org/officeDocument/2006/relationships/hyperlink" Target="https://www.amazon.com/Mastering-Communication-Seriously-Ill-Patients/dp/0521706181#reader_0521706181" TargetMode="External"/><Relationship Id="rId4" Type="http://schemas.openxmlformats.org/officeDocument/2006/relationships/hyperlink" Target="https://kirkensbymisjon.no/fagutgivelser/nar-livet-gar-mot-slutten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hyperlink" Target="https://www.kompetansebroen.no/modul/forhandssamtaler/?o=oa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hyperlink" Target="https://www.helsedirektoratet.no/veiledere/beslutningsprosesser-ved-begrensning-av-livsforlengende-behandling/Beslutningsprosesser%20ved%20begrensning%20av%20livsforlengende%20behandling%20%E2%80%93%20Veileder.pdf/_/attachment/inline/fc013b2b-2a7c-4a02-a7fd-9db5440dbf42:50436864f70ea32be7afe76975ce73349305f333/Beslutningsprosesser%20ved%20begrensning%20av%20livsforlengende%20behandling%20%E2%80%93%20Veileder.pdf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1958975"/>
            <a:ext cx="7772400" cy="1470025"/>
          </a:xfrm>
        </p:spPr>
        <p:txBody>
          <a:bodyPr/>
          <a:lstStyle/>
          <a:p>
            <a:pPr eaLnBrk="1" hangingPunct="1"/>
            <a:r>
              <a:rPr lang="nb-NO" altLang="nb-NO" b="1" dirty="0" smtClean="0"/>
              <a:t>Den døende pasient</a:t>
            </a:r>
            <a:br>
              <a:rPr lang="nb-NO" altLang="nb-NO" b="1" dirty="0" smtClean="0"/>
            </a:br>
            <a:r>
              <a:rPr lang="nb-NO" altLang="nb-NO" sz="2800" b="1" dirty="0" smtClean="0"/>
              <a:t>Del 2</a:t>
            </a:r>
            <a:r>
              <a:rPr lang="nb-NO" altLang="nb-NO" b="1" smtClean="0"/>
              <a:t/>
            </a:r>
            <a:br>
              <a:rPr lang="nb-NO" altLang="nb-NO" b="1" smtClean="0"/>
            </a:br>
            <a:r>
              <a:rPr lang="nb-NO" altLang="nb-NO" sz="2800" b="1" smtClean="0"/>
              <a:t>Pårørendesamtalen</a:t>
            </a:r>
            <a:r>
              <a:rPr lang="nb-NO" altLang="nb-NO" b="1" dirty="0" smtClean="0"/>
              <a:t/>
            </a:r>
            <a:br>
              <a:rPr lang="nb-NO" altLang="nb-NO" b="1" dirty="0" smtClean="0"/>
            </a:br>
            <a:endParaRPr lang="nb-NO" altLang="nb-NO" b="1" dirty="0" smtClean="0"/>
          </a:p>
        </p:txBody>
      </p:sp>
      <p:sp>
        <p:nvSpPr>
          <p:cNvPr id="5" name="Undertittel 1"/>
          <p:cNvSpPr txBox="1">
            <a:spLocks/>
          </p:cNvSpPr>
          <p:nvPr/>
        </p:nvSpPr>
        <p:spPr bwMode="auto">
          <a:xfrm>
            <a:off x="2555776" y="3717032"/>
            <a:ext cx="4320307" cy="105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801688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400" i="1">
                <a:solidFill>
                  <a:schemeClr val="tx1"/>
                </a:solidFill>
                <a:latin typeface="+mn-lt"/>
              </a:defRPr>
            </a:lvl3pPr>
            <a:lvl4pPr marL="1076325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344613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 i="1">
                <a:solidFill>
                  <a:schemeClr val="tx1"/>
                </a:solidFill>
                <a:latin typeface="+mn-lt"/>
              </a:defRPr>
            </a:lvl5pPr>
            <a:lvl6pPr marL="1801813" indent="-2667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 i="1">
                <a:solidFill>
                  <a:schemeClr val="tx1"/>
                </a:solidFill>
                <a:latin typeface="+mn-lt"/>
              </a:defRPr>
            </a:lvl6pPr>
            <a:lvl7pPr marL="2259013" indent="-2667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 i="1">
                <a:solidFill>
                  <a:schemeClr val="tx1"/>
                </a:solidFill>
                <a:latin typeface="+mn-lt"/>
              </a:defRPr>
            </a:lvl7pPr>
            <a:lvl8pPr marL="2716213" indent="-2667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 i="1">
                <a:solidFill>
                  <a:schemeClr val="tx1"/>
                </a:solidFill>
                <a:latin typeface="+mn-lt"/>
              </a:defRPr>
            </a:lvl8pPr>
            <a:lvl9pPr marL="3173413" indent="-2667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 i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  <a:defRPr/>
            </a:pPr>
            <a:r>
              <a:rPr lang="nb-NO" altLang="nb-NO" sz="2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nb-NO" altLang="nb-NO" sz="2400" b="1" kern="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Palliativ enhet</a:t>
            </a:r>
          </a:p>
          <a:p>
            <a:pPr>
              <a:buFontTx/>
              <a:buNone/>
              <a:defRPr/>
            </a:pPr>
            <a:r>
              <a:rPr lang="nb-NO" altLang="nb-NO" sz="2400" b="1" kern="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Sykehuset Telemark HF        </a:t>
            </a:r>
            <a:r>
              <a:rPr lang="nb-NO" altLang="nb-NO" sz="2400" kern="0" dirty="0" smtClean="0"/>
              <a:t>		</a:t>
            </a: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3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556413"/>
            <a:ext cx="7024688" cy="1008063"/>
          </a:xfrm>
        </p:spPr>
        <p:txBody>
          <a:bodyPr/>
          <a:lstStyle/>
          <a:p>
            <a:r>
              <a:rPr lang="nb-NO" altLang="nb-NO" dirty="0" smtClean="0"/>
              <a:t>Smerter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556792"/>
            <a:ext cx="8496300" cy="43195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nb-NO" altLang="nb-NO" i="1" dirty="0" smtClean="0"/>
              <a:t>For oss er det viktig at vedkommende ikke har det vondt </a:t>
            </a:r>
          </a:p>
          <a:p>
            <a:pPr>
              <a:lnSpc>
                <a:spcPct val="80000"/>
              </a:lnSpc>
            </a:pPr>
            <a:r>
              <a:rPr lang="nb-NO" altLang="nb-NO" i="1" dirty="0" smtClean="0"/>
              <a:t>Vi har effektiv smertelindrende behandling </a:t>
            </a:r>
          </a:p>
          <a:p>
            <a:pPr>
              <a:lnSpc>
                <a:spcPct val="80000"/>
              </a:lnSpc>
            </a:pPr>
            <a:r>
              <a:rPr lang="nb-NO" altLang="nb-NO" i="1" dirty="0" smtClean="0"/>
              <a:t>Vi har god erfaring med bruken av dette, og er ikke tilbakeholdne med å gi det</a:t>
            </a:r>
          </a:p>
          <a:p>
            <a:pPr>
              <a:lnSpc>
                <a:spcPct val="80000"/>
              </a:lnSpc>
            </a:pPr>
            <a:r>
              <a:rPr lang="nb-NO" altLang="nb-NO" i="1" dirty="0" smtClean="0"/>
              <a:t>Konsekvensen av at vi gir god smertelindring vil kunne være at hun/han sover mer enn hun/han ellers ville ha gjort, men vår erfaring er at det bedre at hun/han sover og er smertefri, enn at hun/han er våken og har det vondt</a:t>
            </a:r>
          </a:p>
          <a:p>
            <a:pPr>
              <a:lnSpc>
                <a:spcPct val="80000"/>
              </a:lnSpc>
            </a:pPr>
            <a:r>
              <a:rPr lang="nb-NO" altLang="nb-NO" i="1" dirty="0" smtClean="0"/>
              <a:t>Hva tenker dere om dette?</a:t>
            </a:r>
          </a:p>
        </p:txBody>
      </p:sp>
      <p:sp>
        <p:nvSpPr>
          <p:cNvPr id="18436" name="TekstSylinder 1"/>
          <p:cNvSpPr txBox="1">
            <a:spLocks noChangeArrowheads="1"/>
          </p:cNvSpPr>
          <p:nvPr/>
        </p:nvSpPr>
        <p:spPr bwMode="auto">
          <a:xfrm>
            <a:off x="5368517" y="5433814"/>
            <a:ext cx="3455988" cy="1323439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nb-NO" altLang="nb-NO" sz="2000" i="1" dirty="0"/>
              <a:t>Pårørende som er forberedte på bivirkninger av medikamenter takler ofte dette bedre</a:t>
            </a: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57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908720"/>
            <a:ext cx="8229600" cy="777875"/>
          </a:xfrm>
        </p:spPr>
        <p:txBody>
          <a:bodyPr/>
          <a:lstStyle/>
          <a:p>
            <a:r>
              <a:rPr lang="nb-NO" altLang="nb-NO" dirty="0" smtClean="0"/>
              <a:t>Tung pust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31800" y="2348880"/>
            <a:ext cx="8229600" cy="38782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nb-NO" altLang="nb-NO" i="1" dirty="0" smtClean="0"/>
              <a:t>Vi bruker det samme medikamentet for å lindre tung pust som vi bruker for å lindre smerte</a:t>
            </a:r>
          </a:p>
          <a:p>
            <a:pPr>
              <a:lnSpc>
                <a:spcPct val="90000"/>
              </a:lnSpc>
            </a:pPr>
            <a:r>
              <a:rPr lang="nb-NO" altLang="nb-NO" i="1" dirty="0" smtClean="0"/>
              <a:t>Konsekvensen vil kunne være at hun/han sover mer enn hun/han ellers ville ha gjort, men i våre øyne er det bedre at hun/han sover og puster rolig, enn at hun/han er våken og puster tungt </a:t>
            </a:r>
          </a:p>
          <a:p>
            <a:pPr>
              <a:lnSpc>
                <a:spcPct val="90000"/>
              </a:lnSpc>
            </a:pPr>
            <a:r>
              <a:rPr lang="nb-NO" altLang="nb-NO" i="1" dirty="0" smtClean="0"/>
              <a:t>Hva tenker dere om dette? </a:t>
            </a: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0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92696"/>
            <a:ext cx="8229600" cy="777875"/>
          </a:xfrm>
        </p:spPr>
        <p:txBody>
          <a:bodyPr/>
          <a:lstStyle/>
          <a:p>
            <a:r>
              <a:rPr lang="nb-NO" altLang="nb-NO" dirty="0" smtClean="0"/>
              <a:t>Surkling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454025" y="1628775"/>
            <a:ext cx="8435975" cy="36004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nb-NO" altLang="nb-NO" sz="2400" i="1" dirty="0" smtClean="0"/>
              <a:t>Surkling er vanlig hos døende pasienter, og skyldes litt slim som samler seg i de delene av luftveiene hvor passasjen forbi for luft fortsatt er god</a:t>
            </a:r>
          </a:p>
          <a:p>
            <a:pPr>
              <a:lnSpc>
                <a:spcPct val="80000"/>
              </a:lnSpc>
            </a:pPr>
            <a:r>
              <a:rPr lang="nb-NO" altLang="nb-NO" sz="2400" i="1" dirty="0" smtClean="0"/>
              <a:t>Selv om denne lyden kan høres dramatisk ut for dere, så er det langt i fra så plagsomt for henne/han</a:t>
            </a:r>
          </a:p>
          <a:p>
            <a:pPr>
              <a:lnSpc>
                <a:spcPct val="80000"/>
              </a:lnSpc>
            </a:pPr>
            <a:r>
              <a:rPr lang="nb-NO" altLang="nb-NO" sz="2400" i="1" dirty="0" smtClean="0"/>
              <a:t>Det har ingenting for seg å forsøke å suge opp dette slimet, da dette kun vil øke slimproduksjonen, og vi kan risikere at hun/han brekker seg og kaster opp</a:t>
            </a:r>
          </a:p>
          <a:p>
            <a:pPr>
              <a:lnSpc>
                <a:spcPct val="80000"/>
              </a:lnSpc>
            </a:pPr>
            <a:r>
              <a:rPr lang="nb-NO" altLang="nb-NO" sz="2400" i="1" dirty="0" smtClean="0"/>
              <a:t>Vi kan redusere surklingen </a:t>
            </a:r>
            <a:r>
              <a:rPr lang="nb-NO" altLang="nb-NO" sz="2400" i="1" dirty="0" err="1" smtClean="0"/>
              <a:t>vha</a:t>
            </a:r>
            <a:r>
              <a:rPr lang="nb-NO" altLang="nb-NO" sz="2400" i="1" dirty="0" smtClean="0"/>
              <a:t> medikamenter eller leieendring, men det er ikke sikkert at vi får den helt bort. </a:t>
            </a:r>
            <a:endParaRPr lang="nb-NO" altLang="nb-NO" sz="2400" dirty="0" smtClean="0"/>
          </a:p>
        </p:txBody>
      </p:sp>
      <p:sp>
        <p:nvSpPr>
          <p:cNvPr id="21508" name="TekstSylinder 1"/>
          <p:cNvSpPr txBox="1">
            <a:spLocks noChangeArrowheads="1"/>
          </p:cNvSpPr>
          <p:nvPr/>
        </p:nvSpPr>
        <p:spPr bwMode="auto">
          <a:xfrm>
            <a:off x="4929187" y="5084763"/>
            <a:ext cx="3960813" cy="1631216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nb-NO" altLang="nb-NO" sz="2000" i="1" dirty="0"/>
              <a:t>Informer </a:t>
            </a:r>
            <a:r>
              <a:rPr lang="nb-NO" altLang="nb-NO" sz="2000" i="1" u="sng" dirty="0"/>
              <a:t>alltid</a:t>
            </a:r>
            <a:r>
              <a:rPr lang="nb-NO" altLang="nb-NO" sz="2000" i="1" dirty="0"/>
              <a:t> om surkling. Noe av det meste skremmende for pårørende å forholde seg til dersom de ikke har kunnskap om dette</a:t>
            </a: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9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53954" y="692696"/>
            <a:ext cx="8229600" cy="922337"/>
          </a:xfrm>
        </p:spPr>
        <p:txBody>
          <a:bodyPr/>
          <a:lstStyle/>
          <a:p>
            <a:r>
              <a:rPr lang="nb-NO" altLang="nb-NO" dirty="0" smtClean="0"/>
              <a:t>Forvirring og uro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879703"/>
            <a:ext cx="8229600" cy="34559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nb-NO" altLang="nb-NO" sz="2400" i="1" dirty="0" smtClean="0"/>
              <a:t>Forvirring og uro er en naturlig del av dødsprosessen, og er tegn på at hjernen svikter, på samme måte som at resten av kroppen svikter</a:t>
            </a:r>
          </a:p>
          <a:p>
            <a:pPr>
              <a:lnSpc>
                <a:spcPct val="80000"/>
              </a:lnSpc>
            </a:pPr>
            <a:r>
              <a:rPr lang="nb-NO" altLang="nb-NO" sz="2400" i="1" dirty="0" smtClean="0"/>
              <a:t>Denne uroen er ikke nødvendigvis et tegn på smerte</a:t>
            </a:r>
          </a:p>
          <a:p>
            <a:pPr>
              <a:lnSpc>
                <a:spcPct val="80000"/>
              </a:lnSpc>
            </a:pPr>
            <a:r>
              <a:rPr lang="nb-NO" altLang="nb-NO" sz="2400" i="1" dirty="0" smtClean="0"/>
              <a:t>Vi har medikamenter som kan lindre dette, men som også kan medføre at hun/han sover mer enn den ellers ville ha gjort </a:t>
            </a:r>
          </a:p>
          <a:p>
            <a:pPr>
              <a:lnSpc>
                <a:spcPct val="80000"/>
              </a:lnSpc>
            </a:pPr>
            <a:r>
              <a:rPr lang="nb-NO" altLang="nb-NO" sz="2400" i="1" dirty="0" smtClean="0"/>
              <a:t>Men, i våre erfaring er at det bedre at hun/han sover og er rolig enn at hun/han er våken og urolig</a:t>
            </a:r>
          </a:p>
          <a:p>
            <a:pPr>
              <a:lnSpc>
                <a:spcPct val="80000"/>
              </a:lnSpc>
            </a:pPr>
            <a:r>
              <a:rPr lang="nb-NO" altLang="nb-NO" sz="2400" i="1" dirty="0" smtClean="0"/>
              <a:t>Hva tenker dere om dette?</a:t>
            </a:r>
          </a:p>
        </p:txBody>
      </p:sp>
      <p:sp>
        <p:nvSpPr>
          <p:cNvPr id="23556" name="TekstSylinder 1"/>
          <p:cNvSpPr txBox="1">
            <a:spLocks noChangeArrowheads="1"/>
          </p:cNvSpPr>
          <p:nvPr/>
        </p:nvSpPr>
        <p:spPr bwMode="auto">
          <a:xfrm>
            <a:off x="4716016" y="5301208"/>
            <a:ext cx="4175125" cy="1323439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nb-NO" altLang="nb-NO" sz="2000" i="1" dirty="0"/>
              <a:t>Hyperaktivt </a:t>
            </a:r>
            <a:r>
              <a:rPr lang="nb-NO" altLang="nb-NO" sz="2000" i="1" dirty="0" err="1"/>
              <a:t>delir</a:t>
            </a:r>
            <a:r>
              <a:rPr lang="nb-NO" altLang="nb-NO" sz="2000" i="1" dirty="0"/>
              <a:t> opplever pårørende som et sterkt uttrykk for lidelse. Dette må derfor ofte lindres aktivt med medikamenter</a:t>
            </a: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2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2606" y="980728"/>
            <a:ext cx="8229600" cy="850900"/>
          </a:xfrm>
        </p:spPr>
        <p:txBody>
          <a:bodyPr/>
          <a:lstStyle/>
          <a:p>
            <a:r>
              <a:rPr lang="nb-NO" altLang="nb-NO" dirty="0" smtClean="0"/>
              <a:t>Kvalme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420888"/>
            <a:ext cx="8229600" cy="1727200"/>
          </a:xfrm>
        </p:spPr>
        <p:txBody>
          <a:bodyPr/>
          <a:lstStyle/>
          <a:p>
            <a:pPr>
              <a:defRPr/>
            </a:pPr>
            <a:r>
              <a:rPr lang="nb-NO" i="1" dirty="0" smtClean="0"/>
              <a:t>Kvalme kan ha mange årsaker hos døende pasienter, men uansett årsak lindrer vi dette med medikamenter</a:t>
            </a:r>
          </a:p>
          <a:p>
            <a:pPr marL="0" indent="0">
              <a:buFontTx/>
              <a:buNone/>
              <a:defRPr/>
            </a:pPr>
            <a:r>
              <a:rPr lang="nb-NO" i="1" dirty="0" smtClean="0"/>
              <a:t> </a:t>
            </a:r>
          </a:p>
          <a:p>
            <a:pPr marL="0" indent="0">
              <a:buFontTx/>
              <a:buNone/>
              <a:defRPr/>
            </a:pPr>
            <a:endParaRPr lang="nb-NO" i="1" dirty="0" smtClean="0"/>
          </a:p>
          <a:p>
            <a:pPr marL="0" indent="0">
              <a:buFontTx/>
              <a:buNone/>
              <a:defRPr/>
            </a:pPr>
            <a:endParaRPr lang="nb-NO" i="1" dirty="0" smtClean="0"/>
          </a:p>
        </p:txBody>
      </p:sp>
      <p:sp>
        <p:nvSpPr>
          <p:cNvPr id="24580" name="TekstSylinder 1"/>
          <p:cNvSpPr txBox="1">
            <a:spLocks noChangeArrowheads="1"/>
          </p:cNvSpPr>
          <p:nvPr/>
        </p:nvSpPr>
        <p:spPr bwMode="auto">
          <a:xfrm>
            <a:off x="4228692" y="4941168"/>
            <a:ext cx="4464050" cy="1631216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nb-NO" altLang="nb-NO" sz="2000" i="1" dirty="0"/>
              <a:t>Mistenker vi obstipasjon som årsak til kvalme, men er i tvil om pasienten tåler et tømningsregime, skal vi la tvilen komme pasienten til gode og lindre dette medikamentelt</a:t>
            </a: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7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71475" y="944574"/>
            <a:ext cx="8229600" cy="792163"/>
          </a:xfrm>
        </p:spPr>
        <p:txBody>
          <a:bodyPr/>
          <a:lstStyle/>
          <a:p>
            <a:r>
              <a:rPr lang="nb-NO" altLang="nb-NO" dirty="0" smtClean="0"/>
              <a:t>Subkutan væske (dersom aktuelt)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371475" y="1844824"/>
            <a:ext cx="8229600" cy="3024187"/>
          </a:xfrm>
        </p:spPr>
        <p:txBody>
          <a:bodyPr/>
          <a:lstStyle/>
          <a:p>
            <a:pPr marL="1409700" lvl="2" indent="-495300">
              <a:buFontTx/>
              <a:buNone/>
            </a:pPr>
            <a:endParaRPr lang="nb-NO" altLang="nb-NO" dirty="0" smtClean="0"/>
          </a:p>
          <a:p>
            <a:r>
              <a:rPr lang="nb-NO" altLang="nb-NO" i="1" dirty="0" smtClean="0"/>
              <a:t>Den væskemengden vi nå gir, har som formål å hjelpe kroppen med å rense ut avfallsstoffer fra morfin, som kan gi plager</a:t>
            </a:r>
          </a:p>
          <a:p>
            <a:r>
              <a:rPr lang="nb-NO" altLang="nb-NO" i="1" dirty="0" smtClean="0"/>
              <a:t>Denne væskemengden vil ikke forlenge dødsprosessen, men gjøre den mindre plagsom</a:t>
            </a:r>
          </a:p>
        </p:txBody>
      </p:sp>
      <p:sp>
        <p:nvSpPr>
          <p:cNvPr id="26628" name="TekstSylinder 1"/>
          <p:cNvSpPr txBox="1">
            <a:spLocks noChangeArrowheads="1"/>
          </p:cNvSpPr>
          <p:nvPr/>
        </p:nvSpPr>
        <p:spPr bwMode="auto">
          <a:xfrm>
            <a:off x="4644008" y="5085184"/>
            <a:ext cx="4104456" cy="1015663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nb-NO" altLang="nb-NO" sz="2000" i="1" dirty="0" smtClean="0"/>
              <a:t>Muskelkramper </a:t>
            </a:r>
            <a:r>
              <a:rPr lang="nb-NO" altLang="nb-NO" sz="2000" i="1" dirty="0"/>
              <a:t>er det primære symptomet vi vil lindre med dette. Sjeldent behov for dette </a:t>
            </a:r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6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tel 1"/>
          <p:cNvSpPr>
            <a:spLocks noGrp="1"/>
          </p:cNvSpPr>
          <p:nvPr>
            <p:ph type="title"/>
          </p:nvPr>
        </p:nvSpPr>
        <p:spPr>
          <a:xfrm>
            <a:off x="302063" y="1052736"/>
            <a:ext cx="8229600" cy="777875"/>
          </a:xfrm>
        </p:spPr>
        <p:txBody>
          <a:bodyPr/>
          <a:lstStyle/>
          <a:p>
            <a:r>
              <a:rPr lang="nb-NO" altLang="nb-NO" dirty="0" smtClean="0"/>
              <a:t>Etter samtalen</a:t>
            </a:r>
          </a:p>
        </p:txBody>
      </p:sp>
      <p:sp>
        <p:nvSpPr>
          <p:cNvPr id="27651" name="Plassholder for innhold 2"/>
          <p:cNvSpPr>
            <a:spLocks noGrp="1"/>
          </p:cNvSpPr>
          <p:nvPr>
            <p:ph idx="1"/>
          </p:nvPr>
        </p:nvSpPr>
        <p:spPr>
          <a:xfrm>
            <a:off x="323528" y="2276872"/>
            <a:ext cx="8229600" cy="2808287"/>
          </a:xfrm>
        </p:spPr>
        <p:txBody>
          <a:bodyPr/>
          <a:lstStyle/>
          <a:p>
            <a:r>
              <a:rPr lang="nb-NO" altLang="nb-NO" dirty="0" smtClean="0"/>
              <a:t>Ta i mot pårørendes reaksjoner på det som er sagt</a:t>
            </a:r>
          </a:p>
          <a:p>
            <a:r>
              <a:rPr lang="nb-NO" altLang="nb-NO" dirty="0" smtClean="0"/>
              <a:t>Kartlegge hvordan de har det, hvordan de har oppfattet samtalen</a:t>
            </a:r>
          </a:p>
          <a:p>
            <a:r>
              <a:rPr lang="nb-NO" altLang="nb-NO" dirty="0" smtClean="0"/>
              <a:t>Oppsummere</a:t>
            </a:r>
          </a:p>
          <a:p>
            <a:r>
              <a:rPr lang="nb-NO" altLang="nb-NO" dirty="0" smtClean="0"/>
              <a:t>Være forberedt på at de har behov for å få gjentatt elementer av samtalen</a:t>
            </a:r>
          </a:p>
          <a:p>
            <a:endParaRPr lang="nb-NO" altLang="nb-NO" dirty="0" smtClean="0"/>
          </a:p>
        </p:txBody>
      </p:sp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2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mtClean="0"/>
              <a:t>Spørsmål fra pårørende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60400" indent="-660400">
              <a:defRPr/>
            </a:pPr>
            <a:r>
              <a:rPr lang="nb-NO" i="1" dirty="0" smtClean="0"/>
              <a:t>Hvor lenge vil dette vare?</a:t>
            </a:r>
          </a:p>
          <a:p>
            <a:pPr marL="1035050" lvl="1" indent="-577850">
              <a:defRPr/>
            </a:pPr>
            <a:r>
              <a:rPr lang="nb-NO" dirty="0" smtClean="0"/>
              <a:t>Viktig at vi her svarer at vi ikke vet dette, men samtidig at vi begrunner dette med erfaring</a:t>
            </a:r>
          </a:p>
          <a:p>
            <a:pPr marL="1035050" lvl="1" indent="-577850">
              <a:defRPr/>
            </a:pPr>
            <a:r>
              <a:rPr lang="nb-NO" dirty="0" smtClean="0"/>
              <a:t>For de pårørende er det en mindre påkjenning å forholde seg til en dag av gangen, enn å forholde seg til en gjetning som vi med stor sannsynlighet bommer på </a:t>
            </a:r>
          </a:p>
          <a:p>
            <a:pPr marL="768350" indent="-577850">
              <a:defRPr/>
            </a:pPr>
            <a:r>
              <a:rPr lang="nb-NO" i="1" dirty="0" smtClean="0"/>
              <a:t>Hvor mye bør vi være her?</a:t>
            </a:r>
          </a:p>
          <a:p>
            <a:pPr marL="1035050" lvl="1" indent="-577850">
              <a:defRPr/>
            </a:pPr>
            <a:r>
              <a:rPr lang="nb-NO" dirty="0" smtClean="0"/>
              <a:t>Individuelle behov</a:t>
            </a:r>
          </a:p>
          <a:p>
            <a:pPr marL="1035050" lvl="1" indent="-577850">
              <a:defRPr/>
            </a:pPr>
            <a:r>
              <a:rPr lang="nb-NO" dirty="0" smtClean="0"/>
              <a:t>Støtte dem uansett hvilket valg de tar</a:t>
            </a: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6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tel 1"/>
          <p:cNvSpPr>
            <a:spLocks noGrp="1"/>
          </p:cNvSpPr>
          <p:nvPr>
            <p:ph type="title"/>
          </p:nvPr>
        </p:nvSpPr>
        <p:spPr>
          <a:xfrm>
            <a:off x="143669" y="764704"/>
            <a:ext cx="8856662" cy="850900"/>
          </a:xfrm>
        </p:spPr>
        <p:txBody>
          <a:bodyPr/>
          <a:lstStyle/>
          <a:p>
            <a:r>
              <a:rPr lang="nb-NO" altLang="nb-NO" sz="3200" dirty="0" smtClean="0"/>
              <a:t>Fordeler ved strukturert pårørendesamtale</a:t>
            </a:r>
          </a:p>
        </p:txBody>
      </p:sp>
      <p:sp>
        <p:nvSpPr>
          <p:cNvPr id="30723" name="Plassholder for innhold 2"/>
          <p:cNvSpPr>
            <a:spLocks noGrp="1"/>
          </p:cNvSpPr>
          <p:nvPr>
            <p:ph idx="1"/>
          </p:nvPr>
        </p:nvSpPr>
        <p:spPr>
          <a:xfrm>
            <a:off x="251520" y="1988840"/>
            <a:ext cx="8497888" cy="4497388"/>
          </a:xfrm>
        </p:spPr>
        <p:txBody>
          <a:bodyPr/>
          <a:lstStyle/>
          <a:p>
            <a:r>
              <a:rPr lang="nb-NO" altLang="nb-NO" dirty="0" smtClean="0"/>
              <a:t>Lege og sykepleier blir trygge i samtalen</a:t>
            </a:r>
          </a:p>
          <a:p>
            <a:r>
              <a:rPr lang="nb-NO" altLang="nb-NO" dirty="0" smtClean="0"/>
              <a:t>Uansett hvem i pleiepersonalet som har deltatt på familiesamtalen, så vet alle hva som har blitt sagt</a:t>
            </a:r>
          </a:p>
          <a:p>
            <a:pPr lvl="1"/>
            <a:r>
              <a:rPr lang="nb-NO" altLang="nb-NO" dirty="0" smtClean="0"/>
              <a:t>Innholdet i en pårørendesamtale bør være kjent av alle</a:t>
            </a:r>
          </a:p>
          <a:p>
            <a:pPr lvl="1"/>
            <a:r>
              <a:rPr lang="nb-NO" altLang="nb-NO" dirty="0" smtClean="0"/>
              <a:t>Pårørende får de samme svar på sine spørsmål, uansett hvem som er på jobb</a:t>
            </a:r>
          </a:p>
          <a:p>
            <a:pPr lvl="1"/>
            <a:r>
              <a:rPr lang="nb-NO" altLang="nb-NO" dirty="0" smtClean="0"/>
              <a:t>Dokumentasjon av gjennomført pårørendesamtale viktig</a:t>
            </a:r>
          </a:p>
          <a:p>
            <a:pPr lvl="2"/>
            <a:r>
              <a:rPr lang="nb-NO" altLang="nb-NO" dirty="0" smtClean="0"/>
              <a:t>Vektlegge momenter som vil kunne trenge oppfølgning og ev. nye samtaler</a:t>
            </a:r>
          </a:p>
          <a:p>
            <a:endParaRPr lang="nb-NO" altLang="nb-NO" dirty="0" smtClean="0"/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1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mtClean="0"/>
              <a:t>Anbefalt lesning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9388" y="2060575"/>
            <a:ext cx="8713787" cy="2592388"/>
          </a:xfrm>
        </p:spPr>
        <p:txBody>
          <a:bodyPr/>
          <a:lstStyle/>
          <a:p>
            <a:pPr>
              <a:defRPr/>
            </a:pPr>
            <a:r>
              <a:rPr lang="nb-NO" dirty="0" smtClean="0">
                <a:hlinkClick r:id="rId4"/>
              </a:rPr>
              <a:t>«Når </a:t>
            </a:r>
            <a:r>
              <a:rPr lang="nb-NO" dirty="0">
                <a:hlinkClick r:id="rId4"/>
              </a:rPr>
              <a:t>livet går mot </a:t>
            </a:r>
            <a:r>
              <a:rPr lang="nb-NO" dirty="0" smtClean="0">
                <a:hlinkClick r:id="rId4"/>
              </a:rPr>
              <a:t>slutten» </a:t>
            </a:r>
            <a:r>
              <a:rPr lang="nb-NO" sz="2000" dirty="0" smtClean="0">
                <a:hlinkClick r:id="rId4"/>
              </a:rPr>
              <a:t>Kirkens bymisjon </a:t>
            </a:r>
            <a:endParaRPr lang="nb-NO" sz="2000" dirty="0" smtClean="0"/>
          </a:p>
          <a:p>
            <a:pPr>
              <a:defRPr/>
            </a:pPr>
            <a:r>
              <a:rPr lang="en-US" dirty="0" smtClean="0">
                <a:hlinkClick r:id="rId5"/>
              </a:rPr>
              <a:t>“Mastering </a:t>
            </a:r>
            <a:r>
              <a:rPr lang="en-US" dirty="0">
                <a:hlinkClick r:id="rId5"/>
              </a:rPr>
              <a:t>Communication with </a:t>
            </a:r>
            <a:r>
              <a:rPr lang="en-US" dirty="0" smtClean="0">
                <a:hlinkClick r:id="rId5"/>
              </a:rPr>
              <a:t>seriously </a:t>
            </a:r>
            <a:r>
              <a:rPr lang="en-US" dirty="0">
                <a:hlinkClick r:id="rId5"/>
              </a:rPr>
              <a:t>ill Patients” </a:t>
            </a:r>
            <a:r>
              <a:rPr lang="en-US" dirty="0" smtClean="0">
                <a:hlinkClick r:id="rId5"/>
              </a:rPr>
              <a:t> </a:t>
            </a:r>
            <a:r>
              <a:rPr lang="en-US" sz="2000" dirty="0" smtClean="0">
                <a:hlinkClick r:id="rId5"/>
              </a:rPr>
              <a:t>A Back</a:t>
            </a:r>
            <a:r>
              <a:rPr lang="en-US" sz="2000" dirty="0">
                <a:hlinkClick r:id="rId5"/>
              </a:rPr>
              <a:t>, </a:t>
            </a:r>
            <a:r>
              <a:rPr lang="en-US" sz="2000" dirty="0" smtClean="0">
                <a:hlinkClick r:id="rId5"/>
              </a:rPr>
              <a:t>R</a:t>
            </a:r>
            <a:r>
              <a:rPr lang="en-US" sz="2000" dirty="0">
                <a:hlinkClick r:id="rId5"/>
              </a:rPr>
              <a:t> </a:t>
            </a:r>
            <a:r>
              <a:rPr lang="nb-NO" sz="2000" dirty="0" smtClean="0">
                <a:hlinkClick r:id="rId5"/>
              </a:rPr>
              <a:t>Arnold, J </a:t>
            </a:r>
            <a:r>
              <a:rPr lang="nb-NO" sz="2000" dirty="0" err="1" smtClean="0">
                <a:hlinkClick r:id="rId5"/>
              </a:rPr>
              <a:t>Tulsky</a:t>
            </a:r>
            <a:endParaRPr lang="nb-NO" sz="2000" dirty="0" smtClean="0"/>
          </a:p>
          <a:p>
            <a:pPr>
              <a:defRPr/>
            </a:pPr>
            <a:r>
              <a:rPr lang="nb-NO" sz="2400" dirty="0" smtClean="0">
                <a:hlinkClick r:id="rId6"/>
              </a:rPr>
              <a:t>«Beslutningsprosesser ved begrensning av livsforlengende behandling» Helsedirektoratets veileder</a:t>
            </a:r>
            <a:endParaRPr lang="nb-NO" sz="2400" dirty="0" smtClean="0"/>
          </a:p>
          <a:p>
            <a:pPr>
              <a:defRPr/>
            </a:pPr>
            <a:r>
              <a:rPr lang="nb-NO" sz="2400" dirty="0" smtClean="0">
                <a:hlinkClick r:id="rId7"/>
              </a:rPr>
              <a:t>«</a:t>
            </a:r>
            <a:r>
              <a:rPr lang="nb-NO" sz="2400" dirty="0" err="1" smtClean="0">
                <a:hlinkClick r:id="rId7"/>
              </a:rPr>
              <a:t>Palliasjon</a:t>
            </a:r>
            <a:r>
              <a:rPr lang="nb-NO" sz="2400" dirty="0" smtClean="0">
                <a:hlinkClick r:id="rId7"/>
              </a:rPr>
              <a:t> - Nordisk lærebok» 3. utgave, S Kaasa J H Loge</a:t>
            </a:r>
            <a:endParaRPr lang="nb-NO" sz="2400" dirty="0" smtClean="0"/>
          </a:p>
          <a:p>
            <a:pPr marL="0" indent="0">
              <a:buFontTx/>
              <a:buNone/>
              <a:defRPr/>
            </a:pPr>
            <a:endParaRPr lang="nb-NO" dirty="0" smtClean="0">
              <a:solidFill>
                <a:srgbClr val="FF0000"/>
              </a:solidFill>
            </a:endParaRPr>
          </a:p>
          <a:p>
            <a:pPr marL="0" indent="0">
              <a:buFontTx/>
              <a:buNone/>
              <a:defRPr/>
            </a:pPr>
            <a:endParaRPr lang="nb-NO" dirty="0" smtClean="0">
              <a:solidFill>
                <a:srgbClr val="FF0000"/>
              </a:solidFill>
            </a:endParaRP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tel 1"/>
          <p:cNvSpPr>
            <a:spLocks noGrp="1"/>
          </p:cNvSpPr>
          <p:nvPr>
            <p:ph type="title"/>
          </p:nvPr>
        </p:nvSpPr>
        <p:spPr>
          <a:xfrm>
            <a:off x="-252536" y="838200"/>
            <a:ext cx="7772400" cy="1143000"/>
          </a:xfrm>
        </p:spPr>
        <p:txBody>
          <a:bodyPr/>
          <a:lstStyle/>
          <a:p>
            <a:r>
              <a:rPr lang="nb-NO" altLang="nb-NO" dirty="0" smtClean="0"/>
              <a:t>		  Pårørendesamtale</a:t>
            </a:r>
          </a:p>
        </p:txBody>
      </p:sp>
      <p:sp>
        <p:nvSpPr>
          <p:cNvPr id="7171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b-NO" altLang="nb-NO" sz="2400" dirty="0" smtClean="0"/>
              <a:t>Samtalen tilbys rutinemessig uten at de pårørende må be om det </a:t>
            </a:r>
          </a:p>
          <a:p>
            <a:pPr eaLnBrk="1" hangingPunct="1"/>
            <a:r>
              <a:rPr lang="nb-NO" altLang="nb-NO" sz="2400" dirty="0" smtClean="0"/>
              <a:t>Konkret avtale </a:t>
            </a:r>
          </a:p>
          <a:p>
            <a:pPr lvl="1" eaLnBrk="1" hangingPunct="1"/>
            <a:r>
              <a:rPr lang="nb-NO" altLang="nb-NO" sz="2000" dirty="0" smtClean="0"/>
              <a:t>Dag og klokkeslett</a:t>
            </a:r>
          </a:p>
          <a:p>
            <a:pPr eaLnBrk="1" hangingPunct="1"/>
            <a:r>
              <a:rPr lang="nb-NO" altLang="nb-NO" sz="2400" dirty="0" smtClean="0"/>
              <a:t>Samtalen foregår uten at den døende er til stede</a:t>
            </a:r>
          </a:p>
          <a:p>
            <a:pPr lvl="1" eaLnBrk="1" hangingPunct="1"/>
            <a:r>
              <a:rPr lang="nb-NO" altLang="nb-NO" sz="2000" dirty="0" smtClean="0"/>
              <a:t>Erkjenne/bekrefte og dokumentere hvem som er nærmeste pårørende, samt få samtykke til å kommunisere med vedkommende/dem uten at pasienten er tilstede </a:t>
            </a:r>
          </a:p>
          <a:p>
            <a:pPr eaLnBrk="1" hangingPunct="1"/>
            <a:r>
              <a:rPr lang="nb-NO" altLang="nb-NO" sz="2400" dirty="0" smtClean="0"/>
              <a:t>Lege og sykepleier deltar </a:t>
            </a:r>
          </a:p>
          <a:p>
            <a:pPr eaLnBrk="1" hangingPunct="1"/>
            <a:endParaRPr lang="nb-NO" altLang="nb-NO" dirty="0" smtClean="0"/>
          </a:p>
          <a:p>
            <a:endParaRPr lang="nb-NO" altLang="nb-NO" dirty="0" smtClean="0"/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4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tel 1"/>
          <p:cNvSpPr>
            <a:spLocks noGrp="1"/>
          </p:cNvSpPr>
          <p:nvPr>
            <p:ph type="title"/>
          </p:nvPr>
        </p:nvSpPr>
        <p:spPr>
          <a:xfrm>
            <a:off x="699664" y="980728"/>
            <a:ext cx="7772400" cy="1008063"/>
          </a:xfrm>
        </p:spPr>
        <p:txBody>
          <a:bodyPr/>
          <a:lstStyle/>
          <a:p>
            <a:r>
              <a:rPr lang="nb-NO" altLang="nb-NO" dirty="0" smtClean="0"/>
              <a:t>Hvordan rede grunnen for en god pårørendesamtale?</a:t>
            </a:r>
          </a:p>
        </p:txBody>
      </p:sp>
      <p:sp>
        <p:nvSpPr>
          <p:cNvPr id="9219" name="Plassholder for innhold 2"/>
          <p:cNvSpPr>
            <a:spLocks noGrp="1"/>
          </p:cNvSpPr>
          <p:nvPr>
            <p:ph idx="1"/>
          </p:nvPr>
        </p:nvSpPr>
        <p:spPr>
          <a:xfrm>
            <a:off x="685800" y="2348880"/>
            <a:ext cx="7772400" cy="4032250"/>
          </a:xfrm>
        </p:spPr>
        <p:txBody>
          <a:bodyPr/>
          <a:lstStyle/>
          <a:p>
            <a:r>
              <a:rPr lang="nb-NO" altLang="nb-NO" sz="2400" dirty="0" smtClean="0"/>
              <a:t>Pårørendesamtalen bør være en naturlig forlengelse av tidligere samtaler med pasient og pårørende:</a:t>
            </a:r>
            <a:endParaRPr lang="nb-NO" altLang="nb-NO" sz="2000" dirty="0" smtClean="0"/>
          </a:p>
          <a:p>
            <a:pPr lvl="1"/>
            <a:r>
              <a:rPr lang="nb-NO" altLang="nb-NO" dirty="0" smtClean="0">
                <a:hlinkClick r:id="rId4"/>
              </a:rPr>
              <a:t>Forhåndssamtale</a:t>
            </a:r>
            <a:endParaRPr lang="nb-NO" altLang="nb-NO" dirty="0" smtClean="0"/>
          </a:p>
          <a:p>
            <a:pPr lvl="2"/>
            <a:r>
              <a:rPr lang="nb-NO" altLang="nb-NO" dirty="0" smtClean="0"/>
              <a:t>Samtale om hva som kan komme, og hvordan dette skal håndteres</a:t>
            </a:r>
          </a:p>
          <a:p>
            <a:r>
              <a:rPr lang="nb-NO" altLang="nb-NO" sz="2400" dirty="0" smtClean="0"/>
              <a:t>Felles ansvar å få slike samtaler på dagsorden</a:t>
            </a:r>
          </a:p>
          <a:p>
            <a:r>
              <a:rPr lang="nb-NO" altLang="nb-NO" sz="2400" dirty="0" smtClean="0"/>
              <a:t>Slik kan man gjøre pårørendesamtalen bedre for seg selv og evt. andre kolleger som behandler pasienten i den døende fase</a:t>
            </a: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17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Bild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3" t="14130" r="36000" b="2570"/>
          <a:stretch>
            <a:fillRect/>
          </a:stretch>
        </p:blipFill>
        <p:spPr bwMode="auto">
          <a:xfrm>
            <a:off x="5292725" y="620713"/>
            <a:ext cx="36195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kstSylinder 1"/>
          <p:cNvSpPr txBox="1">
            <a:spLocks noChangeArrowheads="1"/>
          </p:cNvSpPr>
          <p:nvPr/>
        </p:nvSpPr>
        <p:spPr bwMode="auto">
          <a:xfrm>
            <a:off x="250032" y="716434"/>
            <a:ext cx="460851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b-NO" altLang="nb-NO" sz="4400" dirty="0">
                <a:latin typeface="Cambria" panose="02040503050406030204" pitchFamily="18" charset="0"/>
                <a:hlinkClick r:id="rId5"/>
              </a:rPr>
              <a:t>Nasjonal veileder</a:t>
            </a:r>
            <a:endParaRPr lang="nb-NO" altLang="nb-NO" sz="4400" dirty="0">
              <a:latin typeface="Cambria" panose="02040503050406030204" pitchFamily="18" charset="0"/>
            </a:endParaRPr>
          </a:p>
        </p:txBody>
      </p:sp>
      <p:sp>
        <p:nvSpPr>
          <p:cNvPr id="10244" name="TekstSylinder 2"/>
          <p:cNvSpPr txBox="1">
            <a:spLocks noChangeArrowheads="1"/>
          </p:cNvSpPr>
          <p:nvPr/>
        </p:nvSpPr>
        <p:spPr bwMode="auto">
          <a:xfrm>
            <a:off x="250032" y="1484784"/>
            <a:ext cx="48260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nb-NO" altLang="nb-NO" sz="2400" b="1" dirty="0"/>
              <a:t>Ad pårørendesamtale:</a:t>
            </a:r>
          </a:p>
          <a:p>
            <a:r>
              <a:rPr lang="nb-NO" altLang="nb-NO" sz="2400" i="1" dirty="0"/>
              <a:t>«Rammen omkring en samtale (valg av tid, sted og setting) samt bruk av ord i samtalen, må velges med omhu. </a:t>
            </a:r>
          </a:p>
          <a:p>
            <a:r>
              <a:rPr lang="nb-NO" altLang="nb-NO" sz="2400" i="1" dirty="0"/>
              <a:t>Manglende tid må ikke forhindre at disse samtalene tas. </a:t>
            </a:r>
          </a:p>
          <a:p>
            <a:r>
              <a:rPr lang="nb-NO" altLang="nb-NO" sz="2400" i="1" dirty="0"/>
              <a:t>Det er et ledelsesansvar både på sykehjem og sykehus å sikre kompetanse, rammebetingelser og rutiner for slike samtaler. </a:t>
            </a:r>
          </a:p>
          <a:p>
            <a:r>
              <a:rPr lang="nb-NO" altLang="nb-NO" sz="2400" i="1" dirty="0"/>
              <a:t>Helsepersonell må tilegne seg kompetanse til å gjennomføre slike samtaler»</a:t>
            </a: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9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36712"/>
            <a:ext cx="8229600" cy="706437"/>
          </a:xfrm>
        </p:spPr>
        <p:txBody>
          <a:bodyPr/>
          <a:lstStyle/>
          <a:p>
            <a:pPr eaLnBrk="1" hangingPunct="1"/>
            <a:r>
              <a:rPr lang="nb-NO" altLang="nb-NO" sz="3200" dirty="0" smtClean="0"/>
              <a:t>Pårørendesamtalens innhold - I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1916832"/>
            <a:ext cx="8280400" cy="42481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nb-NO" sz="2000" b="1" dirty="0" smtClean="0"/>
              <a:t>Sammenfatte status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b-NO" sz="2000" dirty="0" smtClean="0"/>
              <a:t>Forsikre oss om at de pårørende er innforståtte med at vedkommende er døende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nb-NO" sz="2000" b="1" dirty="0" smtClean="0"/>
              <a:t>Avklaring </a:t>
            </a:r>
            <a:r>
              <a:rPr lang="nb-NO" sz="2000" b="1" dirty="0" err="1" smtClean="0"/>
              <a:t>ift</a:t>
            </a:r>
            <a:r>
              <a:rPr lang="nb-NO" sz="2000" b="1" dirty="0" smtClean="0"/>
              <a:t>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b-NO" sz="2000" dirty="0" smtClean="0"/>
              <a:t>Væske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b-NO" sz="2000" dirty="0" smtClean="0"/>
              <a:t>Ernæring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b-NO" sz="2000" dirty="0" smtClean="0"/>
              <a:t>Oksygentilførsel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b-NO" sz="2000" dirty="0" smtClean="0"/>
              <a:t>Antibiotika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nb-NO" sz="2000" dirty="0" smtClean="0"/>
              <a:t>Viktig at vi forklarer dette på en måte som gjør at pårørende forstår og aksepterer dette, samt at vi underveis i samtalen sjekker deres forståelse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nb-NO" sz="2000" dirty="0" smtClean="0"/>
              <a:t>De neste lysbilder er et forslag til rekkefølge og ordlyd som undertegnede har positive erfaringer med å bruke i slike samtaler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nb-NO" sz="2000" dirty="0" smtClean="0"/>
          </a:p>
          <a:p>
            <a:pPr eaLnBrk="1" hangingPunct="1">
              <a:lnSpc>
                <a:spcPct val="90000"/>
              </a:lnSpc>
              <a:defRPr/>
            </a:pPr>
            <a:endParaRPr lang="nb-NO" sz="2000" dirty="0" smtClean="0"/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97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688197"/>
            <a:ext cx="7024688" cy="719138"/>
          </a:xfrm>
        </p:spPr>
        <p:txBody>
          <a:bodyPr/>
          <a:lstStyle/>
          <a:p>
            <a:r>
              <a:rPr lang="nb-NO" altLang="nb-NO" dirty="0" smtClean="0"/>
              <a:t>Intravenøs væske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-684584" y="1412776"/>
            <a:ext cx="9217026" cy="4321175"/>
          </a:xfrm>
        </p:spPr>
        <p:txBody>
          <a:bodyPr>
            <a:normAutofit fontScale="92500"/>
          </a:bodyPr>
          <a:lstStyle/>
          <a:p>
            <a:pPr marL="1035050" lvl="1" indent="-577850">
              <a:lnSpc>
                <a:spcPct val="90000"/>
              </a:lnSpc>
              <a:buFontTx/>
              <a:buNone/>
              <a:defRPr/>
            </a:pPr>
            <a:endParaRPr lang="nb-NO" dirty="0"/>
          </a:p>
          <a:p>
            <a:pPr marL="1409700" lvl="2" indent="-495300">
              <a:lnSpc>
                <a:spcPct val="90000"/>
              </a:lnSpc>
              <a:defRPr/>
            </a:pPr>
            <a:r>
              <a:rPr lang="nb-NO" sz="2600" dirty="0"/>
              <a:t>For oss som er </a:t>
            </a:r>
            <a:r>
              <a:rPr lang="nb-NO" sz="2600" dirty="0" smtClean="0"/>
              <a:t>friske, </a:t>
            </a:r>
            <a:r>
              <a:rPr lang="nb-NO" sz="2600" dirty="0"/>
              <a:t>er det viktig med en viss mengde </a:t>
            </a:r>
            <a:r>
              <a:rPr lang="nb-NO" sz="2600" dirty="0" smtClean="0"/>
              <a:t>væske/næring </a:t>
            </a:r>
            <a:r>
              <a:rPr lang="nb-NO" sz="2600" dirty="0"/>
              <a:t>hver dag for at vi fortsatt skal være friske</a:t>
            </a:r>
          </a:p>
          <a:p>
            <a:pPr marL="1409700" lvl="2" indent="-495300">
              <a:lnSpc>
                <a:spcPct val="90000"/>
              </a:lnSpc>
              <a:defRPr/>
            </a:pPr>
            <a:r>
              <a:rPr lang="nb-NO" sz="2600" dirty="0" smtClean="0"/>
              <a:t>Hos en </a:t>
            </a:r>
            <a:r>
              <a:rPr lang="nb-NO" sz="2600" dirty="0"/>
              <a:t>som er alvorlig syk og </a:t>
            </a:r>
            <a:r>
              <a:rPr lang="nb-NO" sz="2600" dirty="0" smtClean="0"/>
              <a:t>døende, klarer </a:t>
            </a:r>
            <a:r>
              <a:rPr lang="nb-NO" sz="2600" dirty="0"/>
              <a:t>ikke kroppen lenger å håndtere en slik </a:t>
            </a:r>
            <a:r>
              <a:rPr lang="nb-NO" sz="2600" dirty="0" smtClean="0"/>
              <a:t>væske-/næringsmengde</a:t>
            </a:r>
            <a:endParaRPr lang="nb-NO" sz="2600" dirty="0"/>
          </a:p>
          <a:p>
            <a:pPr marL="1409700" lvl="2" indent="-495300">
              <a:lnSpc>
                <a:spcPct val="90000"/>
              </a:lnSpc>
              <a:defRPr/>
            </a:pPr>
            <a:r>
              <a:rPr lang="nb-NO" sz="2600" dirty="0"/>
              <a:t>Dersom vi nå tilfører </a:t>
            </a:r>
            <a:r>
              <a:rPr lang="nb-NO" sz="2600" dirty="0" smtClean="0"/>
              <a:t>væske/næring </a:t>
            </a:r>
            <a:r>
              <a:rPr lang="nb-NO" sz="2600" dirty="0"/>
              <a:t>rett i blodet, så vil dette bare samle seg opp som hevelser i kroppen og væske på lungene </a:t>
            </a:r>
          </a:p>
          <a:p>
            <a:pPr marL="1409700" lvl="2" indent="-495300">
              <a:lnSpc>
                <a:spcPct val="90000"/>
              </a:lnSpc>
              <a:defRPr/>
            </a:pPr>
            <a:r>
              <a:rPr lang="nb-NO" sz="2600" dirty="0"/>
              <a:t>Dette vil bare bidra til å øke plagene, og det ønsker vi ikke</a:t>
            </a:r>
          </a:p>
          <a:p>
            <a:pPr marL="1409700" lvl="2" indent="-495300">
              <a:lnSpc>
                <a:spcPct val="90000"/>
              </a:lnSpc>
              <a:defRPr/>
            </a:pPr>
            <a:r>
              <a:rPr lang="nb-NO" sz="2600" dirty="0"/>
              <a:t>Hva tenker dere om dette?</a:t>
            </a:r>
          </a:p>
        </p:txBody>
      </p:sp>
      <p:sp>
        <p:nvSpPr>
          <p:cNvPr id="13316" name="TekstSylinder 2"/>
          <p:cNvSpPr txBox="1">
            <a:spLocks noChangeArrowheads="1"/>
          </p:cNvSpPr>
          <p:nvPr/>
        </p:nvSpPr>
        <p:spPr bwMode="auto">
          <a:xfrm>
            <a:off x="5076056" y="5229225"/>
            <a:ext cx="3639890" cy="1323439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nb-NO" altLang="nb-NO" sz="2000" i="1" dirty="0"/>
              <a:t>Pasienten skal uansett få munnfukting </a:t>
            </a:r>
          </a:p>
          <a:p>
            <a:r>
              <a:rPr lang="nb-NO" altLang="nb-NO" sz="2000" i="1" dirty="0"/>
              <a:t>eller drikke ved munntørrhet/tørste!</a:t>
            </a:r>
          </a:p>
        </p:txBody>
      </p:sp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980728"/>
            <a:ext cx="7024688" cy="865188"/>
          </a:xfrm>
        </p:spPr>
        <p:txBody>
          <a:bodyPr/>
          <a:lstStyle/>
          <a:p>
            <a:r>
              <a:rPr lang="nb-NO" altLang="nb-NO" dirty="0" smtClean="0"/>
              <a:t>Oksygentilførsel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-756592" y="1916832"/>
            <a:ext cx="9359901" cy="4319588"/>
          </a:xfrm>
        </p:spPr>
        <p:txBody>
          <a:bodyPr/>
          <a:lstStyle/>
          <a:p>
            <a:pPr marL="1035050" lvl="1" indent="-577850">
              <a:lnSpc>
                <a:spcPct val="90000"/>
              </a:lnSpc>
              <a:buFontTx/>
              <a:buNone/>
            </a:pPr>
            <a:endParaRPr lang="nb-NO" altLang="nb-NO" dirty="0" smtClean="0"/>
          </a:p>
          <a:p>
            <a:pPr marL="1409700" lvl="2" indent="-495300">
              <a:lnSpc>
                <a:spcPct val="90000"/>
              </a:lnSpc>
            </a:pPr>
            <a:r>
              <a:rPr lang="nb-NO" altLang="nb-NO" sz="2400" i="1" dirty="0" smtClean="0"/>
              <a:t>Langsom og ujevn pust er vanlig hos døende, uten at dette er plagsomt for vedkommende</a:t>
            </a:r>
          </a:p>
          <a:p>
            <a:pPr marL="1409700" lvl="2" indent="-495300">
              <a:lnSpc>
                <a:spcPct val="90000"/>
              </a:lnSpc>
            </a:pPr>
            <a:r>
              <a:rPr lang="nb-NO" altLang="nb-NO" sz="2400" i="1" dirty="0" smtClean="0"/>
              <a:t>Ekstra tilførsel av oksygen vil ikke endre på dette, men bare bidra til at slimhinnene i munn og nese tørker ut</a:t>
            </a:r>
          </a:p>
          <a:p>
            <a:pPr marL="1409700" lvl="2" indent="-495300">
              <a:lnSpc>
                <a:spcPct val="90000"/>
              </a:lnSpc>
            </a:pPr>
            <a:r>
              <a:rPr lang="nb-NO" altLang="nb-NO" sz="2400" i="1" dirty="0" smtClean="0"/>
              <a:t>Dette vil bare bidra til å øke plagene, og det ønsker vi ikke </a:t>
            </a:r>
          </a:p>
          <a:p>
            <a:pPr marL="1409700" lvl="2" indent="-495300">
              <a:lnSpc>
                <a:spcPct val="90000"/>
              </a:lnSpc>
            </a:pPr>
            <a:r>
              <a:rPr lang="nb-NO" altLang="nb-NO" sz="2400" i="1" dirty="0" smtClean="0"/>
              <a:t>Hva tenker  dere om dette?</a:t>
            </a:r>
          </a:p>
        </p:txBody>
      </p:sp>
      <p:sp>
        <p:nvSpPr>
          <p:cNvPr id="15364" name="TekstSylinder 1"/>
          <p:cNvSpPr txBox="1">
            <a:spLocks noChangeArrowheads="1"/>
          </p:cNvSpPr>
          <p:nvPr/>
        </p:nvSpPr>
        <p:spPr bwMode="auto">
          <a:xfrm>
            <a:off x="4283968" y="5157192"/>
            <a:ext cx="4608834" cy="1323439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nb-NO" altLang="nb-NO" sz="2000" i="1" dirty="0"/>
              <a:t>Pasienter med permanent O</a:t>
            </a:r>
            <a:r>
              <a:rPr lang="nb-NO" altLang="nb-NO" sz="2000" i="1" baseline="-25000" dirty="0"/>
              <a:t>2</a:t>
            </a:r>
            <a:r>
              <a:rPr lang="nb-NO" altLang="nb-NO" sz="2000" i="1" dirty="0"/>
              <a:t>-tilførsel kan ha en kan ha en </a:t>
            </a:r>
            <a:r>
              <a:rPr lang="nb-NO" altLang="nb-NO" sz="2000" i="1" dirty="0" smtClean="0"/>
              <a:t>angstdempende </a:t>
            </a:r>
            <a:r>
              <a:rPr lang="nb-NO" altLang="nb-NO" sz="2000" i="1" dirty="0"/>
              <a:t>effekt av dette som gjør det riktig å beholde tilførselen livet ut </a:t>
            </a:r>
          </a:p>
        </p:txBody>
      </p:sp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2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1052736"/>
            <a:ext cx="7024688" cy="673100"/>
          </a:xfrm>
        </p:spPr>
        <p:txBody>
          <a:bodyPr/>
          <a:lstStyle/>
          <a:p>
            <a:r>
              <a:rPr lang="nb-NO" altLang="nb-NO" dirty="0" smtClean="0"/>
              <a:t>Antibiotika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271979" y="2276872"/>
            <a:ext cx="8401050" cy="4032250"/>
          </a:xfrm>
        </p:spPr>
        <p:txBody>
          <a:bodyPr/>
          <a:lstStyle/>
          <a:p>
            <a:r>
              <a:rPr lang="nb-NO" altLang="nb-NO" i="1" dirty="0" smtClean="0"/>
              <a:t>Hos en som er alvorlig syk og døende er det veldig vanlig å få en infeksjon i luftveiene eller urinveiene</a:t>
            </a:r>
          </a:p>
          <a:p>
            <a:r>
              <a:rPr lang="nb-NO" altLang="nb-NO" i="1" dirty="0" smtClean="0"/>
              <a:t>De plagene dette måtte medføre, kan vil lindre uten å gi antibiotika </a:t>
            </a:r>
          </a:p>
          <a:p>
            <a:r>
              <a:rPr lang="nb-NO" altLang="nb-NO" i="1" dirty="0" smtClean="0"/>
              <a:t>Antibiotika vil nå kun bidra til å forlenge dødsprosessen, og det ønsker vi ikke</a:t>
            </a:r>
          </a:p>
          <a:p>
            <a:r>
              <a:rPr lang="nb-NO" altLang="nb-NO" i="1" dirty="0" smtClean="0"/>
              <a:t>Hva tenker dere om dette?</a:t>
            </a: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2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 smtClean="0"/>
              <a:t>Pårørendesamtalens innhold - II</a:t>
            </a:r>
          </a:p>
        </p:txBody>
      </p:sp>
      <p:sp>
        <p:nvSpPr>
          <p:cNvPr id="17411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altLang="nb-NO" sz="2400" dirty="0" smtClean="0"/>
              <a:t>Informasjon om symptomlindring</a:t>
            </a:r>
          </a:p>
          <a:p>
            <a:pPr lvl="1" eaLnBrk="1" hangingPunct="1">
              <a:lnSpc>
                <a:spcPct val="90000"/>
              </a:lnSpc>
            </a:pPr>
            <a:r>
              <a:rPr lang="nb-NO" altLang="nb-NO" b="1" dirty="0" smtClean="0"/>
              <a:t>Smerter</a:t>
            </a:r>
            <a:endParaRPr lang="nb-NO" altLang="nb-NO" dirty="0" smtClean="0"/>
          </a:p>
          <a:p>
            <a:pPr lvl="1" eaLnBrk="1" hangingPunct="1">
              <a:lnSpc>
                <a:spcPct val="90000"/>
              </a:lnSpc>
            </a:pPr>
            <a:r>
              <a:rPr lang="nb-NO" altLang="nb-NO" b="1" dirty="0" smtClean="0"/>
              <a:t>Surkling</a:t>
            </a:r>
          </a:p>
          <a:p>
            <a:pPr lvl="1" eaLnBrk="1" hangingPunct="1">
              <a:lnSpc>
                <a:spcPct val="90000"/>
              </a:lnSpc>
            </a:pPr>
            <a:r>
              <a:rPr lang="nb-NO" altLang="nb-NO" b="1" dirty="0" smtClean="0"/>
              <a:t>Uro/forvirring</a:t>
            </a:r>
          </a:p>
          <a:p>
            <a:pPr lvl="1" eaLnBrk="1" hangingPunct="1">
              <a:lnSpc>
                <a:spcPct val="90000"/>
              </a:lnSpc>
            </a:pPr>
            <a:r>
              <a:rPr lang="nb-NO" altLang="nb-NO" b="1" dirty="0" smtClean="0"/>
              <a:t>Kvalme</a:t>
            </a:r>
          </a:p>
          <a:p>
            <a:pPr eaLnBrk="1" hangingPunct="1">
              <a:lnSpc>
                <a:spcPct val="90000"/>
              </a:lnSpc>
            </a:pPr>
            <a:r>
              <a:rPr lang="nb-NO" altLang="nb-NO" sz="2400" dirty="0" smtClean="0"/>
              <a:t>Informere om at vi nå gir medikamenter som injeksjoner uten at dette medfører ubehag for vedkommende</a:t>
            </a:r>
          </a:p>
          <a:p>
            <a:pPr eaLnBrk="1" hangingPunct="1">
              <a:lnSpc>
                <a:spcPct val="90000"/>
              </a:lnSpc>
            </a:pPr>
            <a:r>
              <a:rPr lang="nb-NO" altLang="nb-NO" sz="2400" dirty="0" smtClean="0"/>
              <a:t>Få frem hvilken rolle de pårørende ønsker og ser seg i stand til å ha, samt hvordan de skal informeres ved forandring i pasientens tilstand</a:t>
            </a:r>
          </a:p>
          <a:p>
            <a:endParaRPr lang="nb-NO" altLang="nb-NO" dirty="0" smtClean="0"/>
          </a:p>
        </p:txBody>
      </p:sp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1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HF-liggende">
  <a:themeElements>
    <a:clrScheme name="STHF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CCC99"/>
      </a:accent1>
      <a:accent2>
        <a:srgbClr val="CC3333"/>
      </a:accent2>
      <a:accent3>
        <a:srgbClr val="DE9415"/>
      </a:accent3>
      <a:accent4>
        <a:srgbClr val="993399"/>
      </a:accent4>
      <a:accent5>
        <a:srgbClr val="006699"/>
      </a:accent5>
      <a:accent6>
        <a:srgbClr val="009966"/>
      </a:accent6>
      <a:hlink>
        <a:srgbClr val="0000FF"/>
      </a:hlink>
      <a:folHlink>
        <a:srgbClr val="800080"/>
      </a:folHlink>
    </a:clrScheme>
    <a:fontScheme name="Office-tema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6">
            <a:lumMod val="60000"/>
            <a:lumOff val="40000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Cambri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2800" dirty="0" smtClean="0">
            <a:latin typeface="Cambria" pitchFamily="18" charset="0"/>
          </a:defRPr>
        </a:defPPr>
      </a:lstStyle>
    </a:txDef>
  </a:objectDefaults>
  <a:extraClrSchemeLst>
    <a:extraClrScheme>
      <a:clrScheme name="Office-t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F34703BD2BFF14DA3960CB77DE927CF" ma:contentTypeVersion="24" ma:contentTypeDescription="Opprett et nytt dokument." ma:contentTypeScope="" ma:versionID="76b6af70f8238f4edfd91d4e8aec3523">
  <xsd:schema xmlns:xsd="http://www.w3.org/2001/XMLSchema" xmlns:xs="http://www.w3.org/2001/XMLSchema" xmlns:p="http://schemas.microsoft.com/office/2006/metadata/properties" xmlns:ns1="http://schemas.microsoft.com/sharepoint/v3" xmlns:ns2="8cbcf700-47ad-4382-9acc-c5a419a2e6a0" targetNamespace="http://schemas.microsoft.com/office/2006/metadata/properties" ma:root="true" ma:fieldsID="86fafde19d3faa31af01d38c2816e925" ns1:_="" ns2:_="">
    <xsd:import namespace="http://schemas.microsoft.com/sharepoint/v3"/>
    <xsd:import namespace="8cbcf700-47ad-4382-9acc-c5a419a2e6a0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TaxKeywordTaxHTField" minOccurs="0"/>
                <xsd:element ref="ns2:TaxCatchAll" minOccurs="0"/>
                <xsd:element ref="ns2:TaxCatchAllLabel" minOccurs="0"/>
                <xsd:element ref="ns2:FNSPRollUpIngres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Planlagt startdato" ma:description="Planlagt startdato er en områdekolonne som opprettes av publiseringsfunksjonen. Den brukes til å angi dato og klokkeslett for når denne siden vises for første gang for besøkende på området." ma:hidden="true" ma:internalName="PublishingStartDate">
      <xsd:simpleType>
        <xsd:restriction base="dms:Unknown"/>
      </xsd:simpleType>
    </xsd:element>
    <xsd:element name="PublishingExpirationDate" ma:index="9" nillable="true" ma:displayName="Planlagt utløpsdato" ma:description="Planlagt sluttdato er en områdekolonne som opprettes av publiseringsfunksjonen. Den brukes til å angi dato og klokkeslett for når denne siden ikke lenger vises for besøkende på området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bcf700-47ad-4382-9acc-c5a419a2e6a0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0" nillable="true" ma:taxonomy="true" ma:internalName="TaxKeywordTaxHTField" ma:taxonomyFieldName="TaxKeyword" ma:displayName="Nøkkelord" ma:default="" ma:fieldId="{23f27201-bee3-471e-b2e7-b64fd8b7ca38}" ma:taxonomyMulti="true" ma:sspId="d0f0af97-1df2-4d6b-9e49-08feee2b9522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hidden="true" ma:list="{b7b9a29f-b3df-4603-bd6b-a12478156dc9}" ma:internalName="TaxCatchAll" ma:showField="CatchAllData" ma:web="8cbcf700-47ad-4382-9acc-c5a419a2e6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hidden="true" ma:list="{b7b9a29f-b3df-4603-bd6b-a12478156dc9}" ma:internalName="TaxCatchAllLabel" ma:readOnly="true" ma:showField="CatchAllDataLabel" ma:web="8cbcf700-47ad-4382-9acc-c5a419a2e6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NSPRollUpIngress" ma:index="14" nillable="true" ma:displayName="Utlistingsingress" ma:default="" ma:description="Teksten vises i oversikter og utlistinger" ma:internalName="FNSPRollUpIngress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cbcf700-47ad-4382-9acc-c5a419a2e6a0"/>
    <TaxKeywordTaxHTField xmlns="8cbcf700-47ad-4382-9acc-c5a419a2e6a0">
      <Terms xmlns="http://schemas.microsoft.com/office/infopath/2007/PartnerControls"/>
    </TaxKeywordTaxHTField>
    <PublishingExpirationDate xmlns="http://schemas.microsoft.com/sharepoint/v3" xsi:nil="true"/>
    <PublishingStartDate xmlns="http://schemas.microsoft.com/sharepoint/v3" xsi:nil="true"/>
    <FNSPRollUpIngress xmlns="8cbcf700-47ad-4382-9acc-c5a419a2e6a0" xsi:nil="true"/>
  </documentManagement>
</p:properties>
</file>

<file path=customXml/itemProps1.xml><?xml version="1.0" encoding="utf-8"?>
<ds:datastoreItem xmlns:ds="http://schemas.openxmlformats.org/officeDocument/2006/customXml" ds:itemID="{2F153735-9341-46D0-B448-A41181C1E2F3}"/>
</file>

<file path=customXml/itemProps2.xml><?xml version="1.0" encoding="utf-8"?>
<ds:datastoreItem xmlns:ds="http://schemas.openxmlformats.org/officeDocument/2006/customXml" ds:itemID="{117FCF8A-0263-4A74-A163-9A7187045BD8}"/>
</file>

<file path=customXml/itemProps3.xml><?xml version="1.0" encoding="utf-8"?>
<ds:datastoreItem xmlns:ds="http://schemas.openxmlformats.org/officeDocument/2006/customXml" ds:itemID="{6800E0A5-4F38-42D6-8F77-B541F1D4D52D}"/>
</file>

<file path=docProps/app.xml><?xml version="1.0" encoding="utf-8"?>
<Properties xmlns="http://schemas.openxmlformats.org/officeDocument/2006/extended-properties" xmlns:vt="http://schemas.openxmlformats.org/officeDocument/2006/docPropsVTypes">
  <Template>STHF-liggende</Template>
  <TotalTime>305</TotalTime>
  <Words>1465</Words>
  <Application>Microsoft Office PowerPoint</Application>
  <PresentationFormat>Skjermfremvisning (4:3)</PresentationFormat>
  <Paragraphs>132</Paragraphs>
  <Slides>19</Slides>
  <Notes>7</Notes>
  <HiddenSlides>0</HiddenSlides>
  <MMClips>19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19</vt:i4>
      </vt:variant>
    </vt:vector>
  </HeadingPairs>
  <TitlesOfParts>
    <vt:vector size="25" baseType="lpstr">
      <vt:lpstr>Arial</vt:lpstr>
      <vt:lpstr>Calibri</vt:lpstr>
      <vt:lpstr>Cambria</vt:lpstr>
      <vt:lpstr>Lucida Sans Unicode</vt:lpstr>
      <vt:lpstr>Times New Roman</vt:lpstr>
      <vt:lpstr>STHF-liggende</vt:lpstr>
      <vt:lpstr>Den døende pasient Del 2 Pårørendesamtalen </vt:lpstr>
      <vt:lpstr>    Pårørendesamtale</vt:lpstr>
      <vt:lpstr>Hvordan rede grunnen for en god pårørendesamtale?</vt:lpstr>
      <vt:lpstr>PowerPoint-presentasjon</vt:lpstr>
      <vt:lpstr>Pårørendesamtalens innhold - I</vt:lpstr>
      <vt:lpstr>Intravenøs væske</vt:lpstr>
      <vt:lpstr>Oksygentilførsel</vt:lpstr>
      <vt:lpstr>Antibiotika</vt:lpstr>
      <vt:lpstr>Pårørendesamtalens innhold - II</vt:lpstr>
      <vt:lpstr>Smerter</vt:lpstr>
      <vt:lpstr>Tung pust</vt:lpstr>
      <vt:lpstr>Surkling</vt:lpstr>
      <vt:lpstr>Forvirring og uro</vt:lpstr>
      <vt:lpstr>Kvalme</vt:lpstr>
      <vt:lpstr>Subkutan væske (dersom aktuelt)</vt:lpstr>
      <vt:lpstr>Etter samtalen</vt:lpstr>
      <vt:lpstr>Spørsmål fra pårørende</vt:lpstr>
      <vt:lpstr>Fordeler ved strukturert pårørendesamtale</vt:lpstr>
      <vt:lpstr>Anbefalt lesning</vt:lpstr>
    </vt:vector>
  </TitlesOfParts>
  <Company>Helse Sør-Øst RHF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Prosjekt ambulant team  Videreutvikling av palliative tjenester i Telemark</dc:title>
  <dc:creator>elssag</dc:creator>
  <cp:keywords>_£Bilde</cp:keywords>
  <cp:lastModifiedBy>Ronny Dalene</cp:lastModifiedBy>
  <cp:revision>73</cp:revision>
  <cp:lastPrinted>2016-02-29T12:33:22Z</cp:lastPrinted>
  <dcterms:created xsi:type="dcterms:W3CDTF">2014-10-08T08:25:56Z</dcterms:created>
  <dcterms:modified xsi:type="dcterms:W3CDTF">2023-03-14T11:03:40Z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0x010100EF34703BD2BFF14DA3960CB77DE927CF</vt:lpwstr>
  </property>
</Properties>
</file>